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Source Sans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n7rZDjnvITfw18hl9zBD8d+k/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SourceSansPr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b177495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9b177495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b1774954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9b177495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b177495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9b177495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b1774954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b1774954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b1774954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b1774954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e3356f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e3356f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e3356f4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e3356f4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e3356f4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e3356f4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b177495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9b177495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1774954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b1774954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b177495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9b177495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b177495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9b177495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9" name="Google Shape;19;p1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40" name="Google Shape;40;p1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1" name="Google Shape;41;p1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" sz="6000" u="none" cap="none" strike="noStrik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i="0" sz="60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;p14"/>
          <p:cNvCxnSpPr>
            <a:endCxn id="42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1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1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1" name="Google Shape;51;p15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nasimtaleb@hot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>
            <p:ph type="ctrTitle"/>
          </p:nvPr>
        </p:nvSpPr>
        <p:spPr>
          <a:xfrm>
            <a:off x="264225" y="855151"/>
            <a:ext cx="85206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El experimento de la cárcel de Stanford</a:t>
            </a:r>
            <a:endParaRPr/>
          </a:p>
        </p:txBody>
      </p:sp>
      <p:sp>
        <p:nvSpPr>
          <p:cNvPr id="83" name="Google Shape;83;p1"/>
          <p:cNvSpPr txBox="1"/>
          <p:nvPr>
            <p:ph idx="1" type="subTitle"/>
          </p:nvPr>
        </p:nvSpPr>
        <p:spPr>
          <a:xfrm>
            <a:off x="311700" y="401326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Salim Taleb, Nasim A</a:t>
            </a:r>
            <a:endParaRPr sz="2600"/>
          </a:p>
        </p:txBody>
      </p:sp>
      <p:pic>
        <p:nvPicPr>
          <p:cNvPr descr="Algunas líneas de trabajo de la FIUNER en el marco de la pandemia de  covid-19&amp;quot; - ExpoMedical" id="84" name="Google Shape;84;p1"/>
          <p:cNvPicPr preferRelativeResize="0"/>
          <p:nvPr/>
        </p:nvPicPr>
        <p:blipFill rotWithShape="1">
          <a:blip r:embed="rId3">
            <a:alphaModFix/>
          </a:blip>
          <a:srcRect b="36715" l="5269" r="4338" t="37169"/>
          <a:stretch/>
        </p:blipFill>
        <p:spPr>
          <a:xfrm>
            <a:off x="6400387" y="0"/>
            <a:ext cx="2743613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b17749540_0_4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4: Otro abandono</a:t>
            </a:r>
            <a:endParaRPr/>
          </a:p>
        </p:txBody>
      </p:sp>
      <p:sp>
        <p:nvSpPr>
          <p:cNvPr id="158" name="Google Shape;158;g19b17749540_0_4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Charla con el </a:t>
            </a:r>
            <a:r>
              <a:rPr lang="en"/>
              <a:t>capelán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Pedían abogados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Un recluso se encontraba mal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Abandonó entre cánticos de los demás</a:t>
            </a:r>
            <a:endParaRPr/>
          </a:p>
        </p:txBody>
      </p:sp>
      <p:pic>
        <p:nvPicPr>
          <p:cNvPr id="159" name="Google Shape;159;g19b17749540_0_40"/>
          <p:cNvPicPr preferRelativeResize="0"/>
          <p:nvPr/>
        </p:nvPicPr>
        <p:blipFill rotWithShape="1">
          <a:blip r:embed="rId3">
            <a:alphaModFix/>
          </a:blip>
          <a:srcRect b="2591" l="3644" r="4553" t="3529"/>
          <a:stretch/>
        </p:blipFill>
        <p:spPr>
          <a:xfrm>
            <a:off x="4689726" y="205725"/>
            <a:ext cx="4217599" cy="25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9b17749540_0_40"/>
          <p:cNvPicPr preferRelativeResize="0"/>
          <p:nvPr/>
        </p:nvPicPr>
        <p:blipFill rotWithShape="1">
          <a:blip r:embed="rId4">
            <a:alphaModFix/>
          </a:blip>
          <a:srcRect b="4140" l="3357" r="3904" t="3026"/>
          <a:stretch/>
        </p:blipFill>
        <p:spPr>
          <a:xfrm>
            <a:off x="6751004" y="2436125"/>
            <a:ext cx="1909346" cy="2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b17749540_0_4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5: Libertad condicional y huelga de hambre</a:t>
            </a:r>
            <a:endParaRPr/>
          </a:p>
        </p:txBody>
      </p:sp>
      <p:sp>
        <p:nvSpPr>
          <p:cNvPr id="166" name="Google Shape;166;g19b17749540_0_4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La </a:t>
            </a:r>
            <a:r>
              <a:rPr lang="en"/>
              <a:t>mayoría</a:t>
            </a:r>
            <a:r>
              <a:rPr lang="en"/>
              <a:t> renunciarían al dinero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No se los liberó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Renunciar a las mantas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O incomunicar al recluso</a:t>
            </a:r>
            <a:endParaRPr/>
          </a:p>
        </p:txBody>
      </p:sp>
      <p:pic>
        <p:nvPicPr>
          <p:cNvPr id="167" name="Google Shape;167;g19b17749540_0_49"/>
          <p:cNvPicPr preferRelativeResize="0"/>
          <p:nvPr/>
        </p:nvPicPr>
        <p:blipFill rotWithShape="1">
          <a:blip r:embed="rId3">
            <a:alphaModFix/>
          </a:blip>
          <a:srcRect b="4002" l="5319" r="3588" t="3763"/>
          <a:stretch/>
        </p:blipFill>
        <p:spPr>
          <a:xfrm>
            <a:off x="4996243" y="1865500"/>
            <a:ext cx="3947381" cy="23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b17749540_0_5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5-6: Decisión final</a:t>
            </a:r>
            <a:endParaRPr/>
          </a:p>
        </p:txBody>
      </p:sp>
      <p:sp>
        <p:nvSpPr>
          <p:cNvPr id="173" name="Google Shape;173;g19b17749540_0_5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Abuso mayor de los guardias por la noche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Una doctorada cuestionó al estado de la prisión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Reunión de d</a:t>
            </a:r>
            <a:r>
              <a:rPr lang="en"/>
              <a:t>ebriefing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17749540_0_7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ético: Arresto y uso excesivo de autoridad</a:t>
            </a:r>
            <a:endParaRPr/>
          </a:p>
        </p:txBody>
      </p:sp>
      <p:sp>
        <p:nvSpPr>
          <p:cNvPr id="179" name="Google Shape;179;g19b17749540_0_7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Principio: No maleficencia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de la época: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Nuremberg (1947): Sufrimiento o daño innecesario. Dependencia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(1964): Prudencia del médico por alterar al sujeto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actuales: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(2013): Las intervenciones deben ser seguras, eficaces, etc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CIOMS (2016): Justificar la imposición de riesgo en un valor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17749540_0_7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ético: Definición de h</a:t>
            </a:r>
            <a:r>
              <a:rPr lang="en"/>
              <a:t>ipótesis</a:t>
            </a:r>
            <a:r>
              <a:rPr lang="en"/>
              <a:t>, reproducción, sesgos (demanda y selección)</a:t>
            </a:r>
            <a:endParaRPr/>
          </a:p>
        </p:txBody>
      </p:sp>
      <p:sp>
        <p:nvSpPr>
          <p:cNvPr id="185" name="Google Shape;185;g19b17749540_0_7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Principio: Beneficencia, selección de sujetos, autonomía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de la época: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Nuremberg (1947): Finalidad útil, no </a:t>
            </a:r>
            <a:r>
              <a:rPr lang="en" sz="2000"/>
              <a:t>aleatoria y justificada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(1964): -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actuales: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(2013): Protocolo claro y justificado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CIOMS (2016): El protocolo respete, proteja y sea justo. Selección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e3356f472_0_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ético: Hoja de conocimiento, declaración de engaño</a:t>
            </a:r>
            <a:endParaRPr/>
          </a:p>
        </p:txBody>
      </p:sp>
      <p:sp>
        <p:nvSpPr>
          <p:cNvPr id="191" name="Google Shape;191;g19e3356f472_0_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Principio: Información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de la época: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Nuremberg (1947): Duración, propósito, método, riesgos, etc </a:t>
            </a:r>
            <a:r>
              <a:rPr lang="en" sz="2000">
                <a:solidFill>
                  <a:srgbClr val="00FF00"/>
                </a:solidFill>
              </a:rPr>
              <a:t>✅</a:t>
            </a:r>
            <a:endParaRPr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(1964): Cáracter, motivo y riesgos deben ser explicados </a:t>
            </a:r>
            <a:r>
              <a:rPr lang="en" sz="2000">
                <a:solidFill>
                  <a:srgbClr val="00FF00"/>
                </a:solidFill>
              </a:rPr>
              <a:t>✅</a:t>
            </a:r>
            <a:r>
              <a:rPr lang="en" sz="2000">
                <a:solidFill>
                  <a:srgbClr val="00FF00"/>
                </a:solidFill>
              </a:rPr>
              <a:t> </a:t>
            </a:r>
            <a:endParaRPr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actuales: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(2013): Comités. Financiación, beneficios </a:t>
            </a:r>
            <a:r>
              <a:rPr lang="en" sz="2000">
                <a:solidFill>
                  <a:srgbClr val="FF0000"/>
                </a:solidFill>
              </a:rPr>
              <a:t>❌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CIOMS (2016): Comités. </a:t>
            </a:r>
            <a:r>
              <a:rPr lang="en" sz="2000"/>
              <a:t>Financiación, beneficios </a:t>
            </a:r>
            <a:r>
              <a:rPr lang="en" sz="2000">
                <a:solidFill>
                  <a:srgbClr val="FF0000"/>
                </a:solidFill>
              </a:rPr>
              <a:t>❌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e3356f472_0_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ético: Negación de libertad</a:t>
            </a:r>
            <a:endParaRPr/>
          </a:p>
        </p:txBody>
      </p:sp>
      <p:sp>
        <p:nvSpPr>
          <p:cNvPr id="197" name="Google Shape;197;g19e3356f472_0_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Principio: Autonomía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de la época: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Nuremberg (1947): Finalizar por estado físico o mental</a:t>
            </a:r>
            <a:endParaRPr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(1964): Cualquier momento. Juicio de experimentadores</a:t>
            </a:r>
            <a:endParaRPr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actuales: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(2013): Riesgos </a:t>
            </a:r>
            <a:r>
              <a:rPr b="1" lang="en" sz="2000"/>
              <a:t>&gt; </a:t>
            </a:r>
            <a:r>
              <a:rPr lang="en" sz="2000"/>
              <a:t>Ben ➠ se debe evaluar la continuación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CIOMS (2016): En cualquier momento, sin sanción.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e3356f472_0_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ético: Beneficio a los sujetos</a:t>
            </a:r>
            <a:endParaRPr/>
          </a:p>
        </p:txBody>
      </p:sp>
      <p:sp>
        <p:nvSpPr>
          <p:cNvPr id="203" name="Google Shape;203;g19e3356f472_0_1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Principio: Relación riesgo/beneficio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de la época: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Nuremberg (1947): -</a:t>
            </a:r>
            <a:endParaRPr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(1964): Evaluar riesgos y </a:t>
            </a:r>
            <a:r>
              <a:rPr b="1" lang="en" sz="2000"/>
              <a:t>beneficios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Normas actuales: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Helsinki (2013): Asegurar </a:t>
            </a:r>
            <a:r>
              <a:rPr b="1" lang="en" sz="2000"/>
              <a:t>compensación </a:t>
            </a:r>
            <a:r>
              <a:rPr lang="en" sz="2000"/>
              <a:t>y tratamiento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CIOMS (2016): Compensación “razonable”. No tan elevada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b17749540_0_8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Posicionamiento</a:t>
            </a:r>
            <a:endParaRPr/>
          </a:p>
        </p:txBody>
      </p:sp>
      <p:sp>
        <p:nvSpPr>
          <p:cNvPr id="209" name="Google Shape;209;g19b17749540_0_80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Grupo a observar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Falta de definición de hipótesis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Hagamos y veamos que pasa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Maltrato excesivo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Poco control. Aprobación de APA dos años despues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17749540_0_8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215" name="Google Shape;215;g19b17749540_0_8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Avance en el contenido pero no en autoridad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Doble estándar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Desprotección del sujeto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Gran relevancia en bioinformática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Fármacos, vacunas, ómicas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Datos muy sensibles, personas no </a:t>
            </a:r>
            <a:r>
              <a:rPr lang="en"/>
              <a:t>conscientes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Agosto de 1971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2 semanas - 1 semana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Estudio de normas, roles y etiquetas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/>
          <p:nvPr>
            <p:ph type="title"/>
          </p:nvPr>
        </p:nvSpPr>
        <p:spPr>
          <a:xfrm>
            <a:off x="786150" y="1871875"/>
            <a:ext cx="7571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5500">
                <a:solidFill>
                  <a:srgbClr val="FFFFFF"/>
                </a:solidFill>
              </a:rPr>
              <a:t>Gracias por su atención</a:t>
            </a:r>
            <a:endParaRPr sz="5500">
              <a:solidFill>
                <a:srgbClr val="FFFFFF"/>
              </a:solidFill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2224950" y="3695900"/>
            <a:ext cx="46941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Nasim Salim: </a:t>
            </a:r>
            <a:r>
              <a:rPr b="0" i="0" lang="en" sz="2000" u="sng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nasimtaleb@hotmail.com</a:t>
            </a:r>
            <a:endParaRPr b="0" i="0" sz="23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Reclutamiento y selección</a:t>
            </a:r>
            <a:endParaRPr/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39528" l="30531" r="33671" t="37178"/>
          <a:stretch/>
        </p:blipFill>
        <p:spPr>
          <a:xfrm>
            <a:off x="786150" y="1261700"/>
            <a:ext cx="4421951" cy="170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3"/>
          <p:cNvCxnSpPr/>
          <p:nvPr/>
        </p:nvCxnSpPr>
        <p:spPr>
          <a:xfrm>
            <a:off x="2997126" y="3346075"/>
            <a:ext cx="4200" cy="6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3"/>
          <p:cNvSpPr txBox="1"/>
          <p:nvPr/>
        </p:nvSpPr>
        <p:spPr>
          <a:xfrm>
            <a:off x="774550" y="4359975"/>
            <a:ext cx="44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+70 solicitantes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9" name="Google Shape;99;p3"/>
          <p:cNvCxnSpPr>
            <a:stCxn id="98" idx="3"/>
          </p:cNvCxnSpPr>
          <p:nvPr/>
        </p:nvCxnSpPr>
        <p:spPr>
          <a:xfrm>
            <a:off x="5196550" y="4637025"/>
            <a:ext cx="5037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3"/>
          <p:cNvSpPr txBox="1"/>
          <p:nvPr/>
        </p:nvSpPr>
        <p:spPr>
          <a:xfrm>
            <a:off x="5700250" y="4420375"/>
            <a:ext cx="344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 participantes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1" name="Google Shape;101;p3"/>
          <p:cNvCxnSpPr>
            <a:stCxn id="100" idx="0"/>
            <a:endCxn id="102" idx="2"/>
          </p:cNvCxnSpPr>
          <p:nvPr/>
        </p:nvCxnSpPr>
        <p:spPr>
          <a:xfrm rot="10800000">
            <a:off x="7420600" y="3792475"/>
            <a:ext cx="1500" cy="6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3"/>
          <p:cNvSpPr txBox="1"/>
          <p:nvPr/>
        </p:nvSpPr>
        <p:spPr>
          <a:xfrm>
            <a:off x="5698600" y="2791975"/>
            <a:ext cx="3443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guardas y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prisioneros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3" name="Google Shape;103;p3"/>
          <p:cNvCxnSpPr>
            <a:endCxn id="104" idx="2"/>
          </p:cNvCxnSpPr>
          <p:nvPr/>
        </p:nvCxnSpPr>
        <p:spPr>
          <a:xfrm rot="10800000">
            <a:off x="7420450" y="2268475"/>
            <a:ext cx="1500" cy="6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3"/>
          <p:cNvSpPr txBox="1"/>
          <p:nvPr/>
        </p:nvSpPr>
        <p:spPr>
          <a:xfrm>
            <a:off x="5698600" y="1267975"/>
            <a:ext cx="3443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guardas y 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 prisioneros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Orientación de los guardias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No daño físico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Humillar a los reclusos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Llamar por números</a:t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22245" r="7087" t="0"/>
          <a:stretch/>
        </p:blipFill>
        <p:spPr>
          <a:xfrm>
            <a:off x="4308425" y="1261700"/>
            <a:ext cx="4550501" cy="35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1: arresto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2489" r="3224" t="7672"/>
          <a:stretch/>
        </p:blipFill>
        <p:spPr>
          <a:xfrm>
            <a:off x="290450" y="1089200"/>
            <a:ext cx="4140225" cy="23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2482" l="3079" r="2179" t="5554"/>
          <a:stretch/>
        </p:blipFill>
        <p:spPr>
          <a:xfrm>
            <a:off x="4572000" y="2505175"/>
            <a:ext cx="4359525" cy="2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1: Ingreso a la “prisión”</a:t>
            </a:r>
            <a:endParaRPr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3289" l="2284" r="3722" t="3531"/>
          <a:stretch/>
        </p:blipFill>
        <p:spPr>
          <a:xfrm>
            <a:off x="5399875" y="191150"/>
            <a:ext cx="3618600" cy="47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1078" l="3144" r="4090" t="4332"/>
          <a:stretch/>
        </p:blipFill>
        <p:spPr>
          <a:xfrm>
            <a:off x="76200" y="1379650"/>
            <a:ext cx="5273201" cy="31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 b="4654" l="6426" r="7765" t="12522"/>
          <a:stretch/>
        </p:blipFill>
        <p:spPr>
          <a:xfrm>
            <a:off x="7478750" y="4188175"/>
            <a:ext cx="1392274" cy="7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525" y="2662529"/>
            <a:ext cx="1383138" cy="15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2: Motín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2:30 AM se barricaron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 juntaron 2 turnos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Separación de celdas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Negación de servicios</a:t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11060" l="18269" r="14589" t="15057"/>
          <a:stretch/>
        </p:blipFill>
        <p:spPr>
          <a:xfrm>
            <a:off x="4825975" y="165500"/>
            <a:ext cx="4100175" cy="235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4375" l="4673" r="4218" t="4091"/>
          <a:stretch/>
        </p:blipFill>
        <p:spPr>
          <a:xfrm>
            <a:off x="4825983" y="2571750"/>
            <a:ext cx="4100167" cy="24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b17749540_0_2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3: Abandono y </a:t>
            </a:r>
            <a:r>
              <a:rPr lang="en"/>
              <a:t>día</a:t>
            </a:r>
            <a:r>
              <a:rPr lang="en"/>
              <a:t> de visitas </a:t>
            </a:r>
            <a:endParaRPr/>
          </a:p>
        </p:txBody>
      </p:sp>
      <p:sp>
        <p:nvSpPr>
          <p:cNvPr id="142" name="Google Shape;142;g19b17749540_0_2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Supuesto colapso mental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Manipularon el ambiente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Arreglaron a los reclusos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 quejaron de las normas</a:t>
            </a:r>
            <a:endParaRPr/>
          </a:p>
        </p:txBody>
      </p:sp>
      <p:pic>
        <p:nvPicPr>
          <p:cNvPr id="143" name="Google Shape;143;g19b17749540_0_22"/>
          <p:cNvPicPr preferRelativeResize="0"/>
          <p:nvPr/>
        </p:nvPicPr>
        <p:blipFill rotWithShape="1">
          <a:blip r:embed="rId3">
            <a:alphaModFix/>
          </a:blip>
          <a:srcRect b="2584" l="4066" r="2884" t="3764"/>
          <a:stretch/>
        </p:blipFill>
        <p:spPr>
          <a:xfrm>
            <a:off x="4825975" y="193650"/>
            <a:ext cx="4100175" cy="22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9b17749540_0_22"/>
          <p:cNvPicPr preferRelativeResize="0"/>
          <p:nvPr/>
        </p:nvPicPr>
        <p:blipFill rotWithShape="1">
          <a:blip r:embed="rId4">
            <a:alphaModFix/>
          </a:blip>
          <a:srcRect b="2959" l="4670" r="3392" t="4568"/>
          <a:stretch/>
        </p:blipFill>
        <p:spPr>
          <a:xfrm>
            <a:off x="4825975" y="2571750"/>
            <a:ext cx="4100175" cy="24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b17749540_0_3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Dia 3: Plan de huida </a:t>
            </a:r>
            <a:endParaRPr/>
          </a:p>
        </p:txBody>
      </p:sp>
      <p:sp>
        <p:nvSpPr>
          <p:cNvPr id="150" name="Google Shape;150;g19b17749540_0_3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Asaltar prisión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Transporte de prisioneros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Zimbardo esperaría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¿Variable independiente?</a:t>
            </a:r>
            <a:endParaRPr/>
          </a:p>
        </p:txBody>
      </p:sp>
      <p:pic>
        <p:nvPicPr>
          <p:cNvPr id="151" name="Google Shape;151;g19b17749540_0_31"/>
          <p:cNvPicPr preferRelativeResize="0"/>
          <p:nvPr/>
        </p:nvPicPr>
        <p:blipFill rotWithShape="1">
          <a:blip r:embed="rId3">
            <a:alphaModFix/>
          </a:blip>
          <a:srcRect b="2121" l="4204" r="3586" t="3999"/>
          <a:stretch/>
        </p:blipFill>
        <p:spPr>
          <a:xfrm>
            <a:off x="5119300" y="2695475"/>
            <a:ext cx="3870075" cy="23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9b17749540_0_31"/>
          <p:cNvPicPr preferRelativeResize="0"/>
          <p:nvPr/>
        </p:nvPicPr>
        <p:blipFill rotWithShape="1">
          <a:blip r:embed="rId4">
            <a:alphaModFix/>
          </a:blip>
          <a:srcRect b="5209" l="3426" r="4220" t="5272"/>
          <a:stretch/>
        </p:blipFill>
        <p:spPr>
          <a:xfrm>
            <a:off x="5119300" y="239200"/>
            <a:ext cx="3870075" cy="23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